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2"/>
  </p:sldMasterIdLst>
  <p:notesMasterIdLst>
    <p:notesMasterId r:id="rId8"/>
  </p:notesMasterIdLst>
  <p:handoutMasterIdLst>
    <p:handoutMasterId r:id="rId9"/>
  </p:handoutMasterIdLst>
  <p:sldIdLst>
    <p:sldId id="1187" r:id="rId3"/>
    <p:sldId id="1965" r:id="rId4"/>
    <p:sldId id="1966" r:id="rId5"/>
    <p:sldId id="1967" r:id="rId6"/>
    <p:sldId id="1968" r:id="rId7"/>
  </p:sldIdLst>
  <p:sldSz cx="9144000" cy="6858000" type="screen4x3"/>
  <p:notesSz cx="7102475" cy="102330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05F12EF-9F3B-4C94-9326-13E76FCFF41A}">
          <p14:sldIdLst>
            <p14:sldId id="1187"/>
            <p14:sldId id="1965"/>
            <p14:sldId id="1966"/>
            <p14:sldId id="1967"/>
            <p14:sldId id="19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orient="horz" pos="4065">
          <p15:clr>
            <a:srgbClr val="A4A3A4"/>
          </p15:clr>
        </p15:guide>
        <p15:guide id="6" orient="horz" pos="4247">
          <p15:clr>
            <a:srgbClr val="A4A3A4"/>
          </p15:clr>
        </p15:guide>
        <p15:guide id="7" orient="horz" pos="3748">
          <p15:clr>
            <a:srgbClr val="A4A3A4"/>
          </p15:clr>
        </p15:guide>
        <p15:guide id="8" pos="5511">
          <p15:clr>
            <a:srgbClr val="A4A3A4"/>
          </p15:clr>
        </p15:guide>
        <p15:guide id="9" pos="249">
          <p15:clr>
            <a:srgbClr val="A4A3A4"/>
          </p15:clr>
        </p15:guide>
        <p15:guide id="10" pos="2880">
          <p15:clr>
            <a:srgbClr val="A4A3A4"/>
          </p15:clr>
        </p15:guide>
        <p15:guide id="11" pos="2835">
          <p15:clr>
            <a:srgbClr val="A4A3A4"/>
          </p15:clr>
        </p15:guide>
        <p15:guide id="12" pos="292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orient="horz" pos="533">
          <p15:clr>
            <a:srgbClr val="A4A3A4"/>
          </p15:clr>
        </p15:guide>
        <p15:guide id="3" orient="horz" pos="6116">
          <p15:clr>
            <a:srgbClr val="A4A3A4"/>
          </p15:clr>
        </p15:guide>
        <p15:guide id="4" orient="horz" pos="6445">
          <p15:clr>
            <a:srgbClr val="A4A3A4"/>
          </p15:clr>
        </p15:guide>
        <p15:guide id="5" orient="horz" pos="6167">
          <p15:clr>
            <a:srgbClr val="A4A3A4"/>
          </p15:clr>
        </p15:guide>
        <p15:guide id="6" orient="horz" pos="6370">
          <p15:clr>
            <a:srgbClr val="A4A3A4"/>
          </p15:clr>
        </p15:guide>
        <p15:guide id="7" pos="4116">
          <p15:clr>
            <a:srgbClr val="A4A3A4"/>
          </p15:clr>
        </p15:guide>
        <p15:guide id="8" pos="35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" initials="xlliu" lastIdx="1" clrIdx="0"/>
  <p:cmAuthor id="2" name="Jie Luo" initials="JL" lastIdx="2" clrIdx="1"/>
  <p:cmAuthor id="3" name="J" initials="J" lastIdx="67" clrIdx="2"/>
  <p:cmAuthor id="4" name="Vicky Fox" initials="VF" lastIdx="1" clrIdx="3">
    <p:extLst>
      <p:ext uri="{19B8F6BF-5375-455C-9EA6-DF929625EA0E}">
        <p15:presenceInfo xmlns:p15="http://schemas.microsoft.com/office/powerpoint/2012/main" userId="8ca38653f7539251" providerId="Windows Live"/>
      </p:ext>
    </p:extLst>
  </p:cmAuthor>
  <p:cmAuthor id="5" name="DELL" initials="D" lastIdx="1" clrIdx="4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5050"/>
    <a:srgbClr val="0043C8"/>
    <a:srgbClr val="0058B2"/>
    <a:srgbClr val="3399FF"/>
    <a:srgbClr val="00CC99"/>
    <a:srgbClr val="C6DCF0"/>
    <a:srgbClr val="00D0B7"/>
    <a:srgbClr val="66FFCC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3" autoAdjust="0"/>
    <p:restoredTop sz="82416" autoAdjust="0"/>
  </p:normalViewPr>
  <p:slideViewPr>
    <p:cSldViewPr showGuides="1">
      <p:cViewPr varScale="1">
        <p:scale>
          <a:sx n="94" d="100"/>
          <a:sy n="94" d="100"/>
        </p:scale>
        <p:origin x="1878" y="66"/>
      </p:cViewPr>
      <p:guideLst>
        <p:guide orient="horz" pos="164"/>
        <p:guide orient="horz" pos="618"/>
        <p:guide orient="horz" pos="709"/>
        <p:guide orient="horz" pos="3974"/>
        <p:guide orient="horz" pos="4065"/>
        <p:guide orient="horz" pos="4247"/>
        <p:guide orient="horz" pos="3748"/>
        <p:guide pos="5511"/>
        <p:guide pos="249"/>
        <p:guide pos="2880"/>
        <p:guide pos="2835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0" d="100"/>
        <a:sy n="180" d="100"/>
      </p:scale>
      <p:origin x="0" y="-4134"/>
    </p:cViewPr>
  </p:sorterViewPr>
  <p:notesViewPr>
    <p:cSldViewPr>
      <p:cViewPr varScale="1">
        <p:scale>
          <a:sx n="89" d="100"/>
          <a:sy n="89" d="100"/>
        </p:scale>
        <p:origin x="1284" y="90"/>
      </p:cViewPr>
      <p:guideLst>
        <p:guide orient="horz" pos="3223"/>
        <p:guide orient="horz" pos="533"/>
        <p:guide orient="horz" pos="6116"/>
        <p:guide orient="horz" pos="6445"/>
        <p:guide orient="horz" pos="6167"/>
        <p:guide orient="horz" pos="6370"/>
        <p:guide pos="4116"/>
        <p:guide pos="35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059106" y="120307"/>
            <a:ext cx="4474514" cy="268434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r>
              <a:rPr lang="zh-CN" altLang="en-US" dirty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2060047" y="393745"/>
            <a:ext cx="4473572" cy="255826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pPr algn="l"/>
            <a:fld id="{CB446F43-867F-4F64-92FD-6C8496B9358B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36582" y="9790382"/>
            <a:ext cx="3077739" cy="360283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r>
              <a:rPr lang="zh-CN" altLang="en-US" dirty="0"/>
              <a:t>此处添加页脚信息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266461" y="9790383"/>
            <a:ext cx="1267158" cy="362060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r>
              <a:rPr lang="zh-CN" altLang="en-US" dirty="0"/>
              <a:t>第 </a:t>
            </a:r>
            <a:fld id="{15FF29FA-1BF5-411D-8347-0A24CCE555CE}" type="slidenum">
              <a:rPr lang="zh-CN" altLang="en-US" dirty="0" smtClean="0"/>
              <a:t>‹#›</a:t>
            </a:fld>
            <a:r>
              <a:rPr lang="zh-CN" altLang="en-US" dirty="0"/>
              <a:t> 页 讲义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809856"/>
            <a:ext cx="71024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551238" y="1468474"/>
            <a:ext cx="2982382" cy="1794608"/>
            <a:chOff x="0" y="1312195"/>
            <a:chExt cx="6858000" cy="1603621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551238" y="4454415"/>
            <a:ext cx="2982382" cy="1794608"/>
            <a:chOff x="0" y="1312195"/>
            <a:chExt cx="6858000" cy="1603621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551238" y="7418596"/>
            <a:ext cx="2982382" cy="1794608"/>
            <a:chOff x="0" y="1312195"/>
            <a:chExt cx="6858000" cy="1603621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568856" y="127912"/>
            <a:ext cx="1416924" cy="52165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57" tIns="49528" rIns="99057" bIns="49528"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9709799"/>
            <a:ext cx="71024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447182" y="1107800"/>
            <a:ext cx="1354211" cy="330856"/>
          </a:xfrm>
          <a:prstGeom prst="rect">
            <a:avLst/>
          </a:prstGeom>
        </p:spPr>
        <p:txBody>
          <a:bodyPr wrap="none" lIns="99057" tIns="49528" rIns="99057" bIns="49528">
            <a:spAutoFit/>
          </a:bodyPr>
          <a:lstStyle/>
          <a:p>
            <a:r>
              <a:rPr lang="zh-CN" altLang="en-US" sz="15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6" name="矩形 35"/>
          <p:cNvSpPr/>
          <p:nvPr/>
        </p:nvSpPr>
        <p:spPr>
          <a:xfrm>
            <a:off x="3447182" y="4109983"/>
            <a:ext cx="1354211" cy="330856"/>
          </a:xfrm>
          <a:prstGeom prst="rect">
            <a:avLst/>
          </a:prstGeom>
        </p:spPr>
        <p:txBody>
          <a:bodyPr wrap="none" lIns="99057" tIns="49528" rIns="99057" bIns="49528">
            <a:spAutoFit/>
          </a:bodyPr>
          <a:lstStyle/>
          <a:p>
            <a:r>
              <a:rPr lang="zh-CN" altLang="en-US" sz="15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7" name="矩形 36"/>
          <p:cNvSpPr/>
          <p:nvPr/>
        </p:nvSpPr>
        <p:spPr>
          <a:xfrm>
            <a:off x="3447182" y="7074163"/>
            <a:ext cx="1354211" cy="330856"/>
          </a:xfrm>
          <a:prstGeom prst="rect">
            <a:avLst/>
          </a:prstGeom>
        </p:spPr>
        <p:txBody>
          <a:bodyPr wrap="none" lIns="99057" tIns="49528" rIns="99057" bIns="49528">
            <a:spAutoFit/>
          </a:bodyPr>
          <a:lstStyle/>
          <a:p>
            <a:r>
              <a:rPr lang="zh-CN" altLang="en-US" sz="1500" dirty="0">
                <a:solidFill>
                  <a:srgbClr val="C0C0C0"/>
                </a:solidFill>
              </a:rPr>
              <a:t>此处记录讲义</a:t>
            </a:r>
          </a:p>
        </p:txBody>
      </p:sp>
      <p:pic>
        <p:nvPicPr>
          <p:cNvPr id="38" name="Picture 3" descr="E:\设计素材\shad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856" y="3278269"/>
            <a:ext cx="2758657" cy="34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E:\设计素材\shad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856" y="6246608"/>
            <a:ext cx="2758657" cy="34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E:\设计素材\shad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856" y="9213204"/>
            <a:ext cx="2758657" cy="34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56" y="5922352"/>
            <a:ext cx="5964764" cy="4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059738" y="127912"/>
            <a:ext cx="4473880" cy="260830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r>
              <a:rPr lang="zh-CN" altLang="en-US" dirty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059739" y="388741"/>
            <a:ext cx="4473881" cy="260830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fld id="{D51D64F8-606E-4201-A2DE-1AF0754CE781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3375" y="1087438"/>
            <a:ext cx="6440488" cy="48307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68856" y="6164104"/>
            <a:ext cx="5964764" cy="3220860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569113" y="9790383"/>
            <a:ext cx="3077739" cy="321836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r>
              <a:rPr lang="zh-CN" altLang="en-US" dirty="0"/>
              <a:t>此处添加页脚信息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2" y="9790661"/>
            <a:ext cx="2510527" cy="321558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r>
              <a:rPr lang="zh-CN" altLang="en-US" dirty="0"/>
              <a:t>第 </a:t>
            </a:r>
            <a:fld id="{CE884005-AAD7-43DA-8323-709AF992FEE5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809856"/>
            <a:ext cx="71024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68856" y="127912"/>
            <a:ext cx="1416924" cy="52165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57" tIns="49528" rIns="99057" bIns="49528"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9709799"/>
            <a:ext cx="71024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1714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1pPr>
    <a:lvl2pPr marL="6286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10858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5430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4pPr>
    <a:lvl5pPr marL="20002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38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349D-2D7C-48FD-BB6A-1A0AF60221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74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工作任务\ppt\pp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1" cy="6858001"/>
          </a:xfrm>
          <a:prstGeom prst="rect">
            <a:avLst/>
          </a:prstGeom>
          <a:noFill/>
        </p:spPr>
      </p:pic>
      <p:sp>
        <p:nvSpPr>
          <p:cNvPr id="6" name="矩形 5"/>
          <p:cNvSpPr/>
          <p:nvPr userDrawn="1"/>
        </p:nvSpPr>
        <p:spPr>
          <a:xfrm>
            <a:off x="1481666" y="2928028"/>
            <a:ext cx="6189133" cy="1097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2EB2F-2E99-496E-9161-18C1518904B0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86-AC13-42BF-B168-DCB24DC551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工作任务\ppt\pp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1"/>
            <a:ext cx="9144001" cy="6858001"/>
          </a:xfrm>
          <a:prstGeom prst="rect">
            <a:avLst/>
          </a:prstGeom>
          <a:noFill/>
        </p:spPr>
      </p:pic>
      <p:sp>
        <p:nvSpPr>
          <p:cNvPr id="6" name="矩形 5"/>
          <p:cNvSpPr/>
          <p:nvPr userDrawn="1"/>
        </p:nvSpPr>
        <p:spPr>
          <a:xfrm>
            <a:off x="1481667" y="2928028"/>
            <a:ext cx="61891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3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5753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 descr="F:\工作任务\ppt\ppt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3"/>
            <a:ext cx="9143999" cy="6857999"/>
          </a:xfrm>
          <a:prstGeom prst="rect">
            <a:avLst/>
          </a:prstGeom>
          <a:noFill/>
        </p:spPr>
      </p:pic>
      <p:sp>
        <p:nvSpPr>
          <p:cNvPr id="30" name="标题 4"/>
          <p:cNvSpPr>
            <a:spLocks noGrp="1"/>
          </p:cNvSpPr>
          <p:nvPr userDrawn="1">
            <p:ph type="title" hasCustomPrompt="1"/>
          </p:nvPr>
        </p:nvSpPr>
        <p:spPr>
          <a:xfrm>
            <a:off x="657246" y="2618593"/>
            <a:ext cx="3220508" cy="882417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dirty="0"/>
              <a:t>目录</a:t>
            </a:r>
            <a:br>
              <a:rPr lang="en-US" altLang="zh-CN" b="0" dirty="0"/>
            </a:br>
            <a:r>
              <a:rPr lang="en-US" altLang="zh-CN" b="0" dirty="0">
                <a:latin typeface="CYuen2HKS-Light" pitchFamily="50" charset="-128"/>
                <a:ea typeface="CYuen2HKS-Light" pitchFamily="50" charset="-128"/>
                <a:cs typeface="Arial Unicode MS" pitchFamily="34" charset="-122"/>
              </a:rPr>
              <a:t>CONTENTS</a:t>
            </a:r>
            <a:endParaRPr lang="en-US" b="0" dirty="0">
              <a:latin typeface="CYuen2HKS-Light" pitchFamily="50" charset="-128"/>
              <a:ea typeface="CYuen2HKS-Light" pitchFamily="50" charset="-128"/>
              <a:cs typeface="Arial Unicode MS" pitchFamily="34" charset="-122"/>
            </a:endParaRPr>
          </a:p>
        </p:txBody>
      </p:sp>
      <p:sp>
        <p:nvSpPr>
          <p:cNvPr id="31" name="内容占位符 2"/>
          <p:cNvSpPr txBox="1"/>
          <p:nvPr userDrawn="1"/>
        </p:nvSpPr>
        <p:spPr>
          <a:xfrm>
            <a:off x="4381309" y="2045311"/>
            <a:ext cx="4217976" cy="2247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4077569" y="2226729"/>
            <a:ext cx="45719" cy="1778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ECECE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464695" y="1928277"/>
            <a:ext cx="4392612" cy="2374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403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50825" y="188642"/>
            <a:ext cx="7886700" cy="5435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0826" y="1124745"/>
            <a:ext cx="8642350" cy="53284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50"/>
              </a:spcBef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9141" indent="-276225" algn="l" defTabSz="792956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3670D1"/>
              </a:buClr>
              <a:buSzPct val="80000"/>
              <a:buFont typeface="Wingdings" panose="05000000000000000000" pitchFamily="2" charset="2"/>
              <a:buChar char="q"/>
              <a:defRPr sz="15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028700" indent="-145256" algn="l" defTabSz="792956" rtl="0" eaLnBrk="0" fontAlgn="base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3670D1"/>
              </a:buClr>
              <a:buFont typeface="Wingdings 2" panose="05020102010507070707" pitchFamily="18" charset="2"/>
              <a:buChar char="¡"/>
              <a:defRPr sz="105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第一级</a:t>
            </a:r>
          </a:p>
          <a:p>
            <a:pPr lvl="2"/>
            <a:r>
              <a:rPr lang="zh-CN" altLang="en-US" dirty="0"/>
              <a:t>第二级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5080" y="6649467"/>
            <a:ext cx="20574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15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51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6835080" y="6649467"/>
            <a:ext cx="2057400" cy="168994"/>
          </a:xfrm>
        </p:spPr>
        <p:txBody>
          <a:bodyPr/>
          <a:lstStyle/>
          <a:p>
            <a:fld id="{76A813E9-E535-408F-838A-7B816834314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50825" y="188642"/>
            <a:ext cx="7886700" cy="5435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61170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5080" y="6649467"/>
            <a:ext cx="20574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15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847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工作任务\ppt\pp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1"/>
            <a:ext cx="9144001" cy="6858001"/>
          </a:xfrm>
          <a:prstGeom prst="rect">
            <a:avLst/>
          </a:prstGeom>
          <a:noFill/>
        </p:spPr>
      </p:pic>
      <p:sp>
        <p:nvSpPr>
          <p:cNvPr id="6" name="矩形 5"/>
          <p:cNvSpPr/>
          <p:nvPr userDrawn="1"/>
        </p:nvSpPr>
        <p:spPr>
          <a:xfrm>
            <a:off x="1481667" y="2928030"/>
            <a:ext cx="618913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软件开发环境国家重点实验室</a:t>
            </a:r>
          </a:p>
          <a:p>
            <a:pPr algn="ctr"/>
            <a:r>
              <a:rPr lang="zh-CN" altLang="en-US" sz="3000" dirty="0">
                <a:solidFill>
                  <a:schemeClr val="bg1"/>
                </a:solidFill>
                <a:latin typeface="方正兰亭特黑_SC" pitchFamily="50" charset="-122"/>
                <a:ea typeface="方正兰亭特黑_SC" pitchFamily="50" charset="-122"/>
              </a:rPr>
              <a:t>   感谢各位专家！</a:t>
            </a:r>
          </a:p>
        </p:txBody>
      </p:sp>
    </p:spTree>
    <p:extLst>
      <p:ext uri="{BB962C8B-B14F-4D97-AF65-F5344CB8AC3E}">
        <p14:creationId xmlns:p14="http://schemas.microsoft.com/office/powerpoint/2010/main" val="2046016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节标题">
    <p:bg>
      <p:bg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5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8EFE9F76-9490-4626-8FAF-D83CAE3BD88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52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9" b="30030"/>
          <a:stretch>
            <a:fillRect/>
          </a:stretch>
        </p:blipFill>
        <p:spPr>
          <a:xfrm flipH="1">
            <a:off x="2065222" y="2440019"/>
            <a:ext cx="7078778" cy="2035526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7113527" y="2442782"/>
            <a:ext cx="650367" cy="560661"/>
            <a:chOff x="5796137" y="12758"/>
            <a:chExt cx="1039316" cy="895962"/>
          </a:xfrm>
        </p:grpSpPr>
        <p:sp>
          <p:nvSpPr>
            <p:cNvPr id="10" name="六边形 9"/>
            <p:cNvSpPr/>
            <p:nvPr/>
          </p:nvSpPr>
          <p:spPr>
            <a:xfrm>
              <a:off x="5796137" y="12758"/>
              <a:ext cx="1039316" cy="895962"/>
            </a:xfrm>
            <a:prstGeom prst="hexagon">
              <a:avLst/>
            </a:prstGeom>
            <a:solidFill>
              <a:srgbClr val="036AEA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0" t="30327" r="73873" b="51701"/>
            <a:stretch>
              <a:fillRect/>
            </a:stretch>
          </p:blipFill>
          <p:spPr>
            <a:xfrm flipH="1">
              <a:off x="5810356" y="62105"/>
              <a:ext cx="926159" cy="797268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7784357" y="2627831"/>
            <a:ext cx="674503" cy="482971"/>
            <a:chOff x="7129119" y="522815"/>
            <a:chExt cx="1077887" cy="771810"/>
          </a:xfrm>
        </p:grpSpPr>
        <p:sp>
          <p:nvSpPr>
            <p:cNvPr id="13" name="六边形 12"/>
            <p:cNvSpPr/>
            <p:nvPr/>
          </p:nvSpPr>
          <p:spPr>
            <a:xfrm>
              <a:off x="7220413" y="522815"/>
              <a:ext cx="895300" cy="771810"/>
            </a:xfrm>
            <a:prstGeom prst="hexagon">
              <a:avLst/>
            </a:prstGeom>
            <a:solidFill>
              <a:srgbClr val="0686F3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27" t="35577" r="20601" b="51701"/>
            <a:stretch>
              <a:fillRect/>
            </a:stretch>
          </p:blipFill>
          <p:spPr>
            <a:xfrm flipH="1">
              <a:off x="7129119" y="593808"/>
              <a:ext cx="1077887" cy="629824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 userDrawn="1"/>
        </p:nvGrpSpPr>
        <p:grpSpPr>
          <a:xfrm>
            <a:off x="7500153" y="3051935"/>
            <a:ext cx="422686" cy="367485"/>
            <a:chOff x="7791677" y="2132856"/>
            <a:chExt cx="675472" cy="587258"/>
          </a:xfrm>
        </p:grpSpPr>
        <p:sp>
          <p:nvSpPr>
            <p:cNvPr id="16" name="六边形 15"/>
            <p:cNvSpPr/>
            <p:nvPr/>
          </p:nvSpPr>
          <p:spPr>
            <a:xfrm>
              <a:off x="7791677" y="2132856"/>
              <a:ext cx="648072" cy="558683"/>
            </a:xfrm>
            <a:prstGeom prst="hexagon">
              <a:avLst/>
            </a:prstGeom>
            <a:solidFill>
              <a:srgbClr val="036AEA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27" t="34527" r="46573" b="51701"/>
            <a:stretch>
              <a:fillRect/>
            </a:stretch>
          </p:blipFill>
          <p:spPr>
            <a:xfrm rot="20626054">
              <a:off x="7807241" y="2179137"/>
              <a:ext cx="659908" cy="540977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 userDrawn="1"/>
        </p:nvGrpSpPr>
        <p:grpSpPr>
          <a:xfrm>
            <a:off x="7905692" y="3670630"/>
            <a:ext cx="457068" cy="394024"/>
            <a:chOff x="7476591" y="5207462"/>
            <a:chExt cx="730415" cy="629668"/>
          </a:xfrm>
        </p:grpSpPr>
        <p:sp>
          <p:nvSpPr>
            <p:cNvPr id="19" name="六边形 18"/>
            <p:cNvSpPr/>
            <p:nvPr/>
          </p:nvSpPr>
          <p:spPr>
            <a:xfrm>
              <a:off x="7476591" y="5207462"/>
              <a:ext cx="730415" cy="629668"/>
            </a:xfrm>
            <a:prstGeom prst="hexagon">
              <a:avLst/>
            </a:prstGeom>
            <a:solidFill>
              <a:srgbClr val="057AEE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7" t="7227" r="74923" b="79123"/>
            <a:stretch>
              <a:fillRect/>
            </a:stretch>
          </p:blipFill>
          <p:spPr>
            <a:xfrm>
              <a:off x="7585409" y="5314424"/>
              <a:ext cx="543663" cy="415743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 userDrawn="1"/>
        </p:nvGrpSpPr>
        <p:grpSpPr>
          <a:xfrm>
            <a:off x="7387270" y="3940749"/>
            <a:ext cx="573014" cy="493977"/>
            <a:chOff x="1259632" y="1586533"/>
            <a:chExt cx="915702" cy="789398"/>
          </a:xfrm>
        </p:grpSpPr>
        <p:sp>
          <p:nvSpPr>
            <p:cNvPr id="22" name="六边形 21"/>
            <p:cNvSpPr/>
            <p:nvPr/>
          </p:nvSpPr>
          <p:spPr>
            <a:xfrm>
              <a:off x="1259632" y="1586533"/>
              <a:ext cx="915702" cy="789398"/>
            </a:xfrm>
            <a:prstGeom prst="hexagon">
              <a:avLst/>
            </a:prstGeom>
            <a:solidFill>
              <a:srgbClr val="036AEA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99" t="6300" r="50683" b="79000"/>
            <a:stretch>
              <a:fillRect/>
            </a:stretch>
          </p:blipFill>
          <p:spPr>
            <a:xfrm>
              <a:off x="1289974" y="1688949"/>
              <a:ext cx="792088" cy="584566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 userDrawn="1"/>
        </p:nvGrpSpPr>
        <p:grpSpPr>
          <a:xfrm>
            <a:off x="8036260" y="4099736"/>
            <a:ext cx="411855" cy="363414"/>
            <a:chOff x="3489722" y="2102874"/>
            <a:chExt cx="774732" cy="683610"/>
          </a:xfrm>
        </p:grpSpPr>
        <p:sp>
          <p:nvSpPr>
            <p:cNvPr id="25" name="六边形 24"/>
            <p:cNvSpPr/>
            <p:nvPr/>
          </p:nvSpPr>
          <p:spPr>
            <a:xfrm>
              <a:off x="3489722" y="2118612"/>
              <a:ext cx="774732" cy="667872"/>
            </a:xfrm>
            <a:prstGeom prst="hexagon">
              <a:avLst/>
            </a:prstGeom>
            <a:solidFill>
              <a:srgbClr val="036AEA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77" t="5127" r="28723" b="77023"/>
            <a:stretch>
              <a:fillRect/>
            </a:stretch>
          </p:blipFill>
          <p:spPr>
            <a:xfrm>
              <a:off x="3555852" y="2102874"/>
              <a:ext cx="619026" cy="657716"/>
            </a:xfrm>
            <a:prstGeom prst="rect">
              <a:avLst/>
            </a:prstGeom>
          </p:spPr>
        </p:pic>
      </p:grp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" name="矩形 27"/>
          <p:cNvSpPr/>
          <p:nvPr userDrawn="1"/>
        </p:nvSpPr>
        <p:spPr>
          <a:xfrm>
            <a:off x="0" y="2413033"/>
            <a:ext cx="9144000" cy="2096089"/>
          </a:xfrm>
          <a:prstGeom prst="rect">
            <a:avLst/>
          </a:prstGeom>
          <a:gradFill>
            <a:gsLst>
              <a:gs pos="0">
                <a:srgbClr val="002060"/>
              </a:gs>
              <a:gs pos="78000">
                <a:srgbClr val="002060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752325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 bwMode="auto">
          <a:xfrm rot="10800000">
            <a:off x="1" y="1"/>
            <a:ext cx="9144001" cy="8588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rgbClr val="92DDFF">
                  <a:alpha val="40000"/>
                  <a:lumMod val="10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29450" y="6442078"/>
            <a:ext cx="2057400" cy="365125"/>
          </a:xfrm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6FBE82C1-38A8-4CB2-AAE6-E2B79AB05E1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" y="867569"/>
            <a:ext cx="9144572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8113" y="362267"/>
            <a:ext cx="78867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>
              <a:lnSpc>
                <a:spcPct val="100000"/>
              </a:lnSpc>
              <a:defRPr lang="en-US" sz="2100" b="1" dirty="0">
                <a:solidFill>
                  <a:srgbClr val="105AA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342900" eaLnBrk="0" fontAlgn="base" hangingPunct="0">
              <a:spcAft>
                <a:spcPct val="0"/>
              </a:spcAft>
            </a:pPr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40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 descr="F:\工作任务\ppt\ppt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3999" cy="6857999"/>
          </a:xfrm>
          <a:prstGeom prst="rect">
            <a:avLst/>
          </a:prstGeom>
          <a:noFill/>
        </p:spPr>
      </p:pic>
      <p:sp>
        <p:nvSpPr>
          <p:cNvPr id="30" name="标题 4"/>
          <p:cNvSpPr>
            <a:spLocks noGrp="1"/>
          </p:cNvSpPr>
          <p:nvPr userDrawn="1">
            <p:ph type="title" hasCustomPrompt="1"/>
          </p:nvPr>
        </p:nvSpPr>
        <p:spPr>
          <a:xfrm>
            <a:off x="657245" y="2618591"/>
            <a:ext cx="3220508" cy="882417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dirty="0"/>
              <a:t>目录</a:t>
            </a:r>
            <a:br>
              <a:rPr lang="en-US" altLang="zh-CN" b="0" dirty="0"/>
            </a:br>
            <a:r>
              <a:rPr lang="en-US" altLang="zh-CN" b="0" dirty="0">
                <a:latin typeface="CYuen2HKS-Light" pitchFamily="50" charset="-128"/>
                <a:ea typeface="CYuen2HKS-Light" pitchFamily="50" charset="-128"/>
                <a:cs typeface="Arial Unicode MS" pitchFamily="34" charset="-122"/>
              </a:rPr>
              <a:t>CONTENTS</a:t>
            </a:r>
            <a:endParaRPr lang="en-US" b="0" dirty="0">
              <a:latin typeface="CYuen2HKS-Light" pitchFamily="50" charset="-128"/>
              <a:ea typeface="CYuen2HKS-Light" pitchFamily="50" charset="-128"/>
              <a:cs typeface="Arial Unicode MS" pitchFamily="34" charset="-122"/>
            </a:endParaRPr>
          </a:p>
        </p:txBody>
      </p:sp>
      <p:sp>
        <p:nvSpPr>
          <p:cNvPr id="31" name="内容占位符 2"/>
          <p:cNvSpPr txBox="1"/>
          <p:nvPr userDrawn="1"/>
        </p:nvSpPr>
        <p:spPr>
          <a:xfrm>
            <a:off x="4381309" y="2045311"/>
            <a:ext cx="4217976" cy="2247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4077568" y="2226727"/>
            <a:ext cx="45719" cy="1778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ECECE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464695" y="1928277"/>
            <a:ext cx="4392612" cy="2374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6B00E-3B60-40AD-A2AA-451B930C8E76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23195-EA6D-46A1-B13C-91BADCD54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0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\\Server\e\电子四所\电子标准院基本情况介绍ppt\素材\章隔页-3.jpg章隔页-3"/>
          <p:cNvPicPr>
            <a:picLocks noChangeAspect="1"/>
          </p:cNvPicPr>
          <p:nvPr userDrawn="1"/>
        </p:nvPicPr>
        <p:blipFill>
          <a:blip r:embed="rId2" cstate="print"/>
          <a:srcRect l="41208" t="57049" b="32204"/>
          <a:stretch>
            <a:fillRect/>
          </a:stretch>
        </p:blipFill>
        <p:spPr>
          <a:xfrm>
            <a:off x="3768090" y="6229353"/>
            <a:ext cx="5375910" cy="617855"/>
          </a:xfrm>
          <a:prstGeom prst="rect">
            <a:avLst/>
          </a:prstGeom>
        </p:spPr>
      </p:pic>
      <p:pic>
        <p:nvPicPr>
          <p:cNvPr id="16" name="图片 15" descr="\\Server\e\电子四所\电子标准院基本情况介绍ppt\客户发\中英文全程组合全色.png中英文全程组合全色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6006465" y="6406518"/>
            <a:ext cx="2839720" cy="340995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8964298" y="6232525"/>
            <a:ext cx="179705" cy="614680"/>
          </a:xfrm>
          <a:prstGeom prst="rect">
            <a:avLst/>
          </a:prstGeom>
          <a:solidFill>
            <a:srgbClr val="009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/>
          <p:cNvSpPr/>
          <p:nvPr userDrawn="1"/>
        </p:nvSpPr>
        <p:spPr>
          <a:xfrm>
            <a:off x="-63500" y="-96520"/>
            <a:ext cx="240030" cy="1906271"/>
          </a:xfrm>
          <a:prstGeom prst="rect">
            <a:avLst/>
          </a:prstGeom>
          <a:solidFill>
            <a:srgbClr val="009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310340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 userDrawn="1"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1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246133"/>
            <a:ext cx="3439800" cy="63247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5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zh-CN" altLang="en-US" dirty="0"/>
              <a:t>绪论</a:t>
            </a:r>
          </a:p>
        </p:txBody>
      </p:sp>
    </p:spTree>
    <p:extLst>
      <p:ext uri="{BB962C8B-B14F-4D97-AF65-F5344CB8AC3E}">
        <p14:creationId xmlns:p14="http://schemas.microsoft.com/office/powerpoint/2010/main" val="249424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9144000" cy="850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120" y="203541"/>
            <a:ext cx="328373" cy="4438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rgbClr val="2E2E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8363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7" y="1447803"/>
            <a:ext cx="6619244" cy="3329581"/>
          </a:xfrm>
          <a:prstGeom prst="rect">
            <a:avLst/>
          </a:prstGeom>
        </p:spPr>
        <p:txBody>
          <a:bodyPr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7" y="4777380"/>
            <a:ext cx="6619244" cy="86142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92906" y="1828801"/>
            <a:ext cx="990599" cy="228599"/>
          </a:xfrm>
          <a:prstGeom prst="rect">
            <a:avLst/>
          </a:prstGeom>
        </p:spPr>
        <p:txBody>
          <a:bodyPr/>
          <a:lstStyle/>
          <a:p>
            <a:fld id="{5885E9D3-2D88-4D38-866F-66F9E7F58DAD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1207" y="3263400"/>
            <a:ext cx="3859795" cy="2286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8180" y="296272"/>
            <a:ext cx="628649" cy="767687"/>
          </a:xfrm>
        </p:spPr>
        <p:txBody>
          <a:bodyPr/>
          <a:lstStyle/>
          <a:p>
            <a:fld id="{D9C8D775-F4DC-4206-9BCB-7FD370A7AF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1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50825" y="188640"/>
            <a:ext cx="7886700" cy="5435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0825" y="1124745"/>
            <a:ext cx="8642350" cy="53284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998855" indent="-368300" algn="l" defTabSz="1057275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670D1"/>
              </a:buClr>
              <a:buSzPct val="8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371600" indent="-193675" algn="l" defTabSz="1057275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670D1"/>
              </a:buClr>
              <a:buFont typeface="Wingdings 2" panose="05020102010507070707" pitchFamily="18" charset="2"/>
              <a:buChar char="¡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第一级</a:t>
            </a:r>
          </a:p>
          <a:p>
            <a:pPr lvl="2"/>
            <a:r>
              <a:rPr lang="zh-CN" altLang="en-US" dirty="0"/>
              <a:t>第二级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5080" y="6649467"/>
            <a:ext cx="20574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6835080" y="6649467"/>
            <a:ext cx="2057400" cy="168994"/>
          </a:xfrm>
        </p:spPr>
        <p:txBody>
          <a:bodyPr/>
          <a:lstStyle/>
          <a:p>
            <a:fld id="{76A813E9-E535-408F-838A-7B816834314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50825" y="188640"/>
            <a:ext cx="7886700" cy="5435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5080" y="6649467"/>
            <a:ext cx="20574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工作任务\ppt\pp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1" cy="6858001"/>
          </a:xfrm>
          <a:prstGeom prst="rect">
            <a:avLst/>
          </a:prstGeom>
          <a:noFill/>
        </p:spPr>
      </p:pic>
      <p:sp>
        <p:nvSpPr>
          <p:cNvPr id="6" name="矩形 5"/>
          <p:cNvSpPr/>
          <p:nvPr userDrawn="1"/>
        </p:nvSpPr>
        <p:spPr>
          <a:xfrm>
            <a:off x="1481666" y="2928028"/>
            <a:ext cx="618913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软件开发环境国家重点实验室</a:t>
            </a: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兰亭特黑_SC" pitchFamily="50" charset="-122"/>
                <a:ea typeface="方正兰亭特黑_SC" pitchFamily="50" charset="-122"/>
              </a:rPr>
              <a:t>   感谢各位专家！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n"/>
              <a:defRPr/>
            </a:lvl1pPr>
            <a:lvl2pPr marL="742950" indent="-285750">
              <a:buClr>
                <a:srgbClr val="1E01F1"/>
              </a:buClr>
              <a:buFont typeface="Wingdings" panose="05000000000000000000" pitchFamily="2" charset="2"/>
              <a:buChar char="ü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C94CC03-BD6A-4D4E-A3BA-896A9D94432D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E080A-F0A6-49D9-A290-26F32E49BE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B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0" y="316199"/>
            <a:ext cx="7884368" cy="761973"/>
          </a:xfrm>
          <a:prstGeom prst="rect">
            <a:avLst/>
          </a:prstGeom>
          <a:gradFill>
            <a:gsLst>
              <a:gs pos="95000">
                <a:schemeClr val="tx1">
                  <a:alpha val="5000"/>
                </a:schemeClr>
              </a:gs>
              <a:gs pos="30000">
                <a:schemeClr val="tx1">
                  <a:alpha val="3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85000"/>
              </a:lnSpc>
              <a:spcBef>
                <a:spcPct val="15000"/>
              </a:spcBef>
              <a:buClr>
                <a:srgbClr val="747273"/>
              </a:buClr>
              <a:defRPr/>
            </a:pPr>
            <a:endParaRPr lang="zh-CN" altLang="zh-CN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3799"/>
            <a:ext cx="7473008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70800" y="1216799"/>
            <a:ext cx="8292188" cy="4991914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600"/>
              </a:spcBef>
              <a:defRPr sz="2800"/>
            </a:lvl1pPr>
            <a:lvl2pPr marL="1371600" indent="-457200">
              <a:spcAft>
                <a:spcPts val="1800"/>
              </a:spcAft>
              <a:defRPr sz="2000"/>
            </a:lvl2pPr>
            <a:lvl3pPr marL="1828800" indent="-452755">
              <a:spcBef>
                <a:spcPts val="600"/>
              </a:spcBef>
              <a:spcAft>
                <a:spcPts val="1800"/>
              </a:spcAft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B White Samp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/>
          <p:nvPr userDrawn="1"/>
        </p:nvSpPr>
        <p:spPr>
          <a:xfrm>
            <a:off x="0" y="316199"/>
            <a:ext cx="9144000" cy="761973"/>
          </a:xfrm>
          <a:prstGeom prst="rect">
            <a:avLst/>
          </a:prstGeom>
          <a:gradFill>
            <a:gsLst>
              <a:gs pos="95000">
                <a:schemeClr val="tx1">
                  <a:alpha val="5000"/>
                </a:schemeClr>
              </a:gs>
              <a:gs pos="30000">
                <a:schemeClr val="tx1">
                  <a:alpha val="3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85000"/>
              </a:lnSpc>
              <a:spcBef>
                <a:spcPct val="15000"/>
              </a:spcBef>
              <a:buClr>
                <a:srgbClr val="747273"/>
              </a:buClr>
              <a:defRPr/>
            </a:pPr>
            <a:endParaRPr lang="zh-CN" altLang="zh-CN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Rectangle 14"/>
          <p:cNvSpPr/>
          <p:nvPr userDrawn="1"/>
        </p:nvSpPr>
        <p:spPr>
          <a:xfrm>
            <a:off x="0" y="4267201"/>
            <a:ext cx="9144000" cy="1751462"/>
          </a:xfrm>
          <a:prstGeom prst="rect">
            <a:avLst/>
          </a:prstGeom>
          <a:gradFill>
            <a:gsLst>
              <a:gs pos="95000">
                <a:schemeClr val="tx1">
                  <a:alpha val="2000"/>
                </a:schemeClr>
              </a:gs>
              <a:gs pos="30000">
                <a:schemeClr val="tx1">
                  <a:alpha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85000"/>
              </a:lnSpc>
              <a:spcBef>
                <a:spcPct val="15000"/>
              </a:spcBef>
              <a:buClr>
                <a:srgbClr val="747273"/>
              </a:buClr>
              <a:defRPr/>
            </a:pPr>
            <a:endParaRPr lang="zh-CN" altLang="zh-CN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374400"/>
            <a:ext cx="8248389" cy="676800"/>
          </a:xfrm>
          <a:prstGeom prst="rect">
            <a:avLst/>
          </a:prstGeom>
        </p:spPr>
        <p:txBody>
          <a:bodyPr/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0800" y="4283242"/>
            <a:ext cx="8260915" cy="1971508"/>
          </a:xfrm>
          <a:prstGeom prst="rect">
            <a:avLst/>
          </a:prstGeom>
        </p:spPr>
        <p:txBody>
          <a:bodyPr anchor="t" anchorCtr="0"/>
          <a:lstStyle>
            <a:lvl1pPr marL="224155" indent="-224155" algn="l">
              <a:buFont typeface="Arial" panose="020B0604020202020204" pitchFamily="34" charset="0"/>
              <a:buChar char="•"/>
              <a:defRPr sz="2000"/>
            </a:lvl1pPr>
            <a:lvl2pPr marL="802005" indent="-263525">
              <a:buNone/>
              <a:defRPr sz="1600"/>
            </a:lvl2pPr>
            <a:lvl3pPr marL="989330" indent="-187325">
              <a:buFont typeface="Arial" panose="020B0604020202020204" pitchFamily="34" charset="0"/>
              <a:buChar char="•"/>
              <a:defRPr sz="1400"/>
            </a:lvl3pPr>
            <a:lvl4pPr marL="1339850" indent="-174625">
              <a:buFont typeface="Arial" panose="020B0604020202020204" pitchFamily="34" charset="0"/>
              <a:buChar char="•"/>
              <a:defRPr sz="1400"/>
            </a:lvl4pPr>
            <a:lvl5pPr marL="1703705" indent="-174625">
              <a:buFont typeface="Arial" panose="020B0604020202020204" pitchFamily="34" charset="0"/>
              <a:buChar char="•"/>
              <a:defRPr sz="14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microsoft.com/office/2007/relationships/hdphoto" Target="../media/hdphoto2.wdp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7249"/>
          <a:stretch>
            <a:fillRect/>
          </a:stretch>
        </p:blipFill>
        <p:spPr>
          <a:xfrm>
            <a:off x="0" y="6597352"/>
            <a:ext cx="9144000" cy="26064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6246"/>
          <a:stretch>
            <a:fillRect/>
          </a:stretch>
        </p:blipFill>
        <p:spPr>
          <a:xfrm>
            <a:off x="0" y="0"/>
            <a:ext cx="9144000" cy="908720"/>
          </a:xfrm>
          <a:prstGeom prst="rect">
            <a:avLst/>
          </a:prstGeom>
        </p:spPr>
      </p:pic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5080" y="6649467"/>
            <a:ext cx="20574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7249"/>
          <a:stretch>
            <a:fillRect/>
          </a:stretch>
        </p:blipFill>
        <p:spPr>
          <a:xfrm>
            <a:off x="0" y="6597352"/>
            <a:ext cx="9144000" cy="26064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6246"/>
          <a:stretch>
            <a:fillRect/>
          </a:stretch>
        </p:blipFill>
        <p:spPr>
          <a:xfrm>
            <a:off x="0" y="0"/>
            <a:ext cx="9144000" cy="908720"/>
          </a:xfrm>
          <a:prstGeom prst="rect">
            <a:avLst/>
          </a:prstGeom>
        </p:spPr>
      </p:pic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835080" y="6649467"/>
            <a:ext cx="20574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15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749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/>
          <p:nvPr/>
        </p:nvSpPr>
        <p:spPr>
          <a:xfrm>
            <a:off x="395287" y="2420888"/>
            <a:ext cx="8353425" cy="3024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400" spc="1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>
              <a:lnSpc>
                <a:spcPct val="125000"/>
              </a:lnSpc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研究讨论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ctr">
              <a:lnSpc>
                <a:spcPct val="125000"/>
              </a:lnSpc>
              <a:defRPr/>
            </a:pPr>
            <a:r>
              <a:rPr lang="zh-CN" altLang="en-US" sz="1800" spc="300" dirty="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陶仁帅 李海南</a:t>
            </a:r>
            <a:endParaRPr lang="en-US" altLang="zh-CN" sz="1800" spc="300" dirty="0">
              <a:ln w="3175"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25000"/>
              </a:lnSpc>
              <a:defRPr/>
            </a:pPr>
            <a:r>
              <a:rPr lang="en-US" altLang="zh-CN" sz="1800" spc="300" dirty="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2021.04.21</a:t>
            </a:r>
          </a:p>
          <a:p>
            <a:pPr lvl="0" algn="ctr">
              <a:lnSpc>
                <a:spcPct val="125000"/>
              </a:lnSpc>
              <a:defRPr/>
            </a:pPr>
            <a:r>
              <a:rPr lang="zh-CN" altLang="en-US" sz="2000" spc="300" dirty="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北京航空航天大学计算机学院</a:t>
            </a:r>
          </a:p>
          <a:p>
            <a:pPr lvl="0" algn="ctr">
              <a:lnSpc>
                <a:spcPct val="125000"/>
              </a:lnSpc>
              <a:defRPr/>
            </a:pPr>
            <a:r>
              <a:rPr lang="zh-CN" altLang="en-US" sz="2000" spc="300" dirty="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软件开发环境国家重点实验室</a:t>
            </a:r>
            <a:endParaRPr kumimoji="0" lang="zh-CN" altLang="en-US" sz="2000" b="1" i="0" u="none" strike="noStrike" kern="1400" cap="none" spc="300" normalizeH="0" baseline="0" noProof="0" dirty="0">
              <a:ln w="3175"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5F32C-2245-4C85-8C4D-D38781E1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i="0" dirty="0">
                <a:solidFill>
                  <a:srgbClr val="F0F0F0"/>
                </a:solidFill>
                <a:effectLst/>
                <a:latin typeface="-apple-system"/>
              </a:rPr>
              <a:t>Cross-domain Detection via Graph-induced Prototype Alignment</a:t>
            </a:r>
            <a:r>
              <a:rPr lang="en-US" altLang="zh-CN" dirty="0">
                <a:solidFill>
                  <a:srgbClr val="F0F0F0"/>
                </a:solidFill>
                <a:latin typeface="-apple-system"/>
              </a:rPr>
              <a:t>(CVPR 2020)</a:t>
            </a:r>
            <a:endParaRPr lang="en-US" altLang="zh-CN" b="1" i="0" dirty="0">
              <a:solidFill>
                <a:srgbClr val="F0F0F0"/>
              </a:solidFill>
              <a:effectLst/>
              <a:latin typeface="-apple-system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943548-43DE-452A-920E-FA89CE5ED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zh-CN" altLang="en-US" sz="1500" dirty="0"/>
              <a:t>思想：对齐目标物体</a:t>
            </a:r>
            <a:endParaRPr lang="en-US" altLang="zh-CN" sz="1500" dirty="0"/>
          </a:p>
          <a:p>
            <a:pPr marL="0" indent="0" algn="just">
              <a:buNone/>
            </a:pPr>
            <a:r>
              <a:rPr lang="en-US" altLang="zh-CN" sz="1500" dirty="0"/>
              <a:t>1.</a:t>
            </a:r>
            <a:r>
              <a:rPr lang="zh-CN" altLang="en-US" sz="1500" dirty="0"/>
              <a:t>对</a:t>
            </a:r>
            <a:r>
              <a:rPr lang="en-US" altLang="zh-CN" sz="1500" dirty="0"/>
              <a:t>RPN</a:t>
            </a:r>
            <a:r>
              <a:rPr lang="zh-CN" altLang="en-US" sz="1500" dirty="0"/>
              <a:t>输出的</a:t>
            </a:r>
            <a:r>
              <a:rPr lang="en-US" altLang="zh-CN" sz="1500" dirty="0"/>
              <a:t>proposal</a:t>
            </a:r>
            <a:r>
              <a:rPr lang="zh-CN" altLang="en-US" sz="1500" dirty="0"/>
              <a:t>进行</a:t>
            </a:r>
            <a:r>
              <a:rPr lang="en-US" altLang="zh-CN" sz="1500" dirty="0"/>
              <a:t>GCN</a:t>
            </a:r>
            <a:r>
              <a:rPr lang="zh-CN" altLang="en-US" sz="1500" dirty="0"/>
              <a:t>聚合</a:t>
            </a:r>
            <a:endParaRPr lang="en-US" altLang="zh-CN" sz="1500" dirty="0"/>
          </a:p>
          <a:p>
            <a:pPr marL="0" indent="0" algn="just">
              <a:buNone/>
            </a:pPr>
            <a:r>
              <a:rPr lang="en-US" altLang="zh-CN" sz="1500" dirty="0"/>
              <a:t>2.</a:t>
            </a:r>
            <a:r>
              <a:rPr lang="zh-CN" altLang="en-US" sz="1500" dirty="0"/>
              <a:t>将多模态信息合并到原型中（实例</a:t>
            </a:r>
            <a:r>
              <a:rPr lang="en-US" altLang="zh-CN" sz="1500" dirty="0"/>
              <a:t>-&gt;</a:t>
            </a:r>
            <a:r>
              <a:rPr lang="zh-CN" altLang="en-US" sz="1500" dirty="0"/>
              <a:t>类的原型）</a:t>
            </a:r>
            <a:endParaRPr lang="en-US" altLang="zh-CN" sz="1500" dirty="0"/>
          </a:p>
          <a:p>
            <a:pPr marL="0" indent="0" algn="just">
              <a:buNone/>
            </a:pPr>
            <a:r>
              <a:rPr lang="en-US" altLang="zh-CN" sz="1500" dirty="0"/>
              <a:t>3.</a:t>
            </a:r>
            <a:r>
              <a:rPr lang="zh-CN" altLang="en-US" sz="1500" dirty="0"/>
              <a:t>缩小不同域同一类别的距离</a:t>
            </a:r>
            <a:endParaRPr lang="en-US" altLang="zh-CN" sz="1500" dirty="0"/>
          </a:p>
          <a:p>
            <a:pPr marL="0" indent="0" algn="just">
              <a:buNone/>
            </a:pPr>
            <a:r>
              <a:rPr lang="en-US" altLang="zh-CN" sz="1500" dirty="0"/>
              <a:t>4.</a:t>
            </a:r>
            <a:r>
              <a:rPr lang="zh-CN" altLang="en-US" sz="1500" dirty="0"/>
              <a:t>样本少的类权重更高，解决类不平衡问题</a:t>
            </a:r>
            <a:endParaRPr lang="en-US" altLang="zh-CN" sz="15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3DACDF-0A06-4316-9888-EA34F2CD9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7C1A4A-D393-4BAB-B095-DFFF7BA29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071" y="3088026"/>
            <a:ext cx="5637858" cy="26827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3615AE-5F30-4394-92CF-31BE0C56F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935" y="1706406"/>
            <a:ext cx="4210176" cy="130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85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A9CBF-0B4C-478B-82F1-77224A626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AFAN: Augmented Feature Alignment Network for Cross-Domain Object Detection(TIP)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8E77D9-6E9E-4D35-A67B-332255AA2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124745"/>
            <a:ext cx="3980606" cy="5328444"/>
          </a:xfrm>
        </p:spPr>
        <p:txBody>
          <a:bodyPr/>
          <a:lstStyle/>
          <a:p>
            <a:r>
              <a:rPr lang="zh-CN" altLang="en-US" sz="1600" dirty="0"/>
              <a:t>思想：</a:t>
            </a:r>
            <a:endParaRPr lang="en-US" altLang="zh-CN" sz="16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1600" dirty="0"/>
              <a:t>生成中间域图像</a:t>
            </a:r>
            <a:endParaRPr lang="en-US" altLang="zh-CN" sz="16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1600" dirty="0"/>
              <a:t>金字塔特征对齐</a:t>
            </a:r>
            <a:endParaRPr lang="en-US" altLang="zh-CN" sz="16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1600" dirty="0"/>
              <a:t>ROI</a:t>
            </a:r>
            <a:r>
              <a:rPr lang="zh-CN" altLang="en-US" sz="1600" dirty="0"/>
              <a:t>实例对齐</a:t>
            </a:r>
            <a:endParaRPr lang="en-US" altLang="zh-CN" sz="1600" dirty="0"/>
          </a:p>
          <a:p>
            <a:r>
              <a:rPr lang="zh-CN" altLang="en-US" sz="1600" dirty="0"/>
              <a:t>数据集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Cityscapes</a:t>
            </a:r>
            <a:r>
              <a:rPr lang="zh-CN" altLang="en-US" sz="1600" dirty="0"/>
              <a:t>（</a:t>
            </a:r>
            <a:r>
              <a:rPr lang="en-US" altLang="zh-CN" sz="1600" dirty="0"/>
              <a:t>source</a:t>
            </a:r>
            <a:r>
              <a:rPr lang="zh-CN" altLang="en-US" sz="1600" dirty="0"/>
              <a:t>）→ </a:t>
            </a:r>
            <a:r>
              <a:rPr lang="en-US" altLang="zh-CN" sz="1600" dirty="0"/>
              <a:t>Foggy Cityscapes</a:t>
            </a:r>
            <a:r>
              <a:rPr lang="zh-CN" altLang="en-US" sz="1600" dirty="0"/>
              <a:t>（</a:t>
            </a:r>
            <a:r>
              <a:rPr lang="en-US" altLang="zh-CN" sz="1600" dirty="0"/>
              <a:t>target</a:t>
            </a:r>
            <a:r>
              <a:rPr lang="zh-CN" altLang="en-US" sz="1600" dirty="0"/>
              <a:t>）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SIM 10k </a:t>
            </a:r>
            <a:r>
              <a:rPr lang="zh-CN" altLang="en-US" sz="1600" dirty="0"/>
              <a:t>（</a:t>
            </a:r>
            <a:r>
              <a:rPr lang="en-US" altLang="zh-CN" sz="1600" dirty="0"/>
              <a:t>source</a:t>
            </a:r>
            <a:r>
              <a:rPr lang="zh-CN" altLang="en-US" sz="1600" dirty="0"/>
              <a:t>）→ </a:t>
            </a:r>
            <a:r>
              <a:rPr lang="en-US" altLang="zh-CN" sz="1600" dirty="0"/>
              <a:t>Cityscapes</a:t>
            </a:r>
            <a:r>
              <a:rPr lang="zh-CN" altLang="en-US" sz="1600" dirty="0"/>
              <a:t>（</a:t>
            </a:r>
            <a:r>
              <a:rPr lang="en-US" altLang="zh-CN" sz="1600" dirty="0"/>
              <a:t>target</a:t>
            </a:r>
            <a:r>
              <a:rPr lang="zh-CN" altLang="en-US" sz="1600" dirty="0"/>
              <a:t>）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Cityscapes → KITTI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dirty="0"/>
              <a:t>PASCAL VOC → WATERCOLOR</a:t>
            </a:r>
            <a:endParaRPr lang="zh-CN" altLang="en-US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D517D5-9A01-4A62-A429-567B40D7C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5E6FF7-A786-466D-B2A4-0FC23EEDC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27" y="1555256"/>
            <a:ext cx="4824536" cy="446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8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A9CBF-0B4C-478B-82F1-77224A626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AFAN: Augmented Feature Alignment Network for Cross-Domain Object Detection(TIP)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8E77D9-6E9E-4D35-A67B-332255AA2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 dirty="0"/>
              <a:t>思想：</a:t>
            </a:r>
            <a:endParaRPr lang="en-US" altLang="zh-CN" sz="16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1600" dirty="0"/>
              <a:t>生成中间域图像</a:t>
            </a:r>
            <a:endParaRPr lang="en-US" altLang="zh-CN" sz="16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1600" dirty="0"/>
              <a:t>金字塔特征对齐</a:t>
            </a:r>
            <a:endParaRPr lang="en-US" altLang="zh-CN" sz="16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1600" dirty="0"/>
              <a:t>ROI</a:t>
            </a:r>
            <a:r>
              <a:rPr lang="zh-CN" altLang="en-US" sz="1600" dirty="0"/>
              <a:t>实例对齐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D517D5-9A01-4A62-A429-567B40D7C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4A73D9-6380-4A9A-ADBA-AF006A346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2896"/>
            <a:ext cx="9144000" cy="308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6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A9CBF-0B4C-478B-82F1-77224A626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AFAN: Augmented Feature Alignment Network for Cross-Domain Object Detection(TIP)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8E77D9-6E9E-4D35-A67B-332255AA2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 dirty="0"/>
              <a:t>思想：</a:t>
            </a:r>
            <a:endParaRPr lang="en-US" altLang="zh-CN" sz="16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1600" dirty="0"/>
              <a:t>生成中间域图像</a:t>
            </a:r>
            <a:endParaRPr lang="en-US" altLang="zh-CN" sz="16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1600" dirty="0"/>
              <a:t>金字塔特征对齐</a:t>
            </a:r>
            <a:endParaRPr lang="en-US" altLang="zh-CN" sz="16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1600" dirty="0"/>
              <a:t>ROI</a:t>
            </a:r>
            <a:r>
              <a:rPr lang="zh-CN" altLang="en-US" sz="1600" dirty="0"/>
              <a:t>实例对齐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D517D5-9A01-4A62-A429-567B40D7C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94D4C3-8351-4DD8-BFB0-34B8B1F96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04" y="2468620"/>
            <a:ext cx="6588224" cy="39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21975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63500" sx="102000" sy="102000" algn="ctr" rotWithShape="0">
            <a:srgbClr val="ECECEC">
              <a:alpha val="40000"/>
            </a:srgbClr>
          </a:outerShdw>
        </a:effectLst>
      </a:spPr>
      <a:bodyPr vert="horz" rtlCol="0" anchor="ctr"/>
      <a:lstStyle>
        <a:defPPr algn="ctr" eaLnBrk="1" fontAlgn="auto" hangingPunct="1">
          <a:spcBef>
            <a:spcPts val="0"/>
          </a:spcBef>
          <a:spcAft>
            <a:spcPts val="0"/>
          </a:spcAft>
          <a:defRPr dirty="0" smtClean="0">
            <a:solidFill>
              <a:schemeClr val="accent5">
                <a:lumMod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rtlCol="0">
        <a:spAutoFit/>
      </a:bodyPr>
      <a:lstStyle>
        <a:defPPr>
          <a:defRPr kumimoji="1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63500" sx="102000" sy="102000" algn="ctr" rotWithShape="0">
            <a:srgbClr val="ECECEC">
              <a:alpha val="40000"/>
            </a:srgbClr>
          </a:outerShdw>
        </a:effectLst>
      </a:spPr>
      <a:bodyPr vert="horz" rtlCol="0" anchor="ctr"/>
      <a:lstStyle>
        <a:defPPr algn="ctr" eaLnBrk="1" fontAlgn="auto" hangingPunct="1">
          <a:spcBef>
            <a:spcPts val="0"/>
          </a:spcBef>
          <a:spcAft>
            <a:spcPts val="0"/>
          </a:spcAft>
          <a:defRPr dirty="0" smtClean="0">
            <a:solidFill>
              <a:schemeClr val="accent5">
                <a:lumMod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rtlCol="0">
        <a:spAutoFit/>
      </a:bodyPr>
      <a:lstStyle>
        <a:defPPr>
          <a:defRPr kumimoji="1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10760</TotalTime>
  <Words>186</Words>
  <Application>Microsoft Office PowerPoint</Application>
  <PresentationFormat>全屏显示(4:3)</PresentationFormat>
  <Paragraphs>36</Paragraphs>
  <Slides>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18" baseType="lpstr">
      <vt:lpstr>-apple-system</vt:lpstr>
      <vt:lpstr>CYuen2HKS-Light</vt:lpstr>
      <vt:lpstr>方正兰亭特黑_SC</vt:lpstr>
      <vt:lpstr>黑体</vt:lpstr>
      <vt:lpstr>宋体</vt:lpstr>
      <vt:lpstr>微软雅黑</vt:lpstr>
      <vt:lpstr>Arial</vt:lpstr>
      <vt:lpstr>Franklin Gothic Book</vt:lpstr>
      <vt:lpstr>Franklin Gothic Medium</vt:lpstr>
      <vt:lpstr>Wingdings</vt:lpstr>
      <vt:lpstr>Wingdings 2</vt:lpstr>
      <vt:lpstr>1_自定义设计方案</vt:lpstr>
      <vt:lpstr>2_自定义设计方案</vt:lpstr>
      <vt:lpstr>PowerPoint 演示文稿</vt:lpstr>
      <vt:lpstr>Cross-domain Detection via Graph-induced Prototype Alignment(CVPR 2020)</vt:lpstr>
      <vt:lpstr>AFAN: Augmented Feature Alignment Network for Cross-Domain Object Detection(TIP)</vt:lpstr>
      <vt:lpstr>AFAN: Augmented Feature Alignment Network for Cross-Domain Object Detection(TIP)</vt:lpstr>
      <vt:lpstr>AFAN: Augmented Feature Alignment Network for Cross-Domain Object Detection(TIP)</vt:lpstr>
    </vt:vector>
  </TitlesOfParts>
  <Company>茁力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综合组网机理与演示验证</dc:title>
  <dc:creator>Xianbin Cao</dc:creator>
  <cp:lastModifiedBy>李 海南</cp:lastModifiedBy>
  <cp:revision>3839</cp:revision>
  <cp:lastPrinted>2016-10-25T06:01:00Z</cp:lastPrinted>
  <dcterms:created xsi:type="dcterms:W3CDTF">2015-05-07T17:29:00Z</dcterms:created>
  <dcterms:modified xsi:type="dcterms:W3CDTF">2021-05-18T06:49:18Z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